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K Grotesk Bold" charset="1" panose="00000800000000000000"/>
      <p:regular r:id="rId14"/>
    </p:embeddedFont>
    <p:embeddedFont>
      <p:font typeface="HK Grotesk Medium" charset="1" panose="00000600000000000000"/>
      <p:regular r:id="rId15"/>
    </p:embeddedFont>
    <p:embeddedFont>
      <p:font typeface="Mina" charset="1" panose="02000503000000000000"/>
      <p:regular r:id="rId16"/>
    </p:embeddedFont>
    <p:embeddedFont>
      <p:font typeface="Mina Bold" charset="1" panose="02000803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many people nowadays have difficulties open up to strangers, or starting a conversation with someone they are interested in</a:t>
            </a:r>
          </a:p>
          <a:p>
            <a:r>
              <a:rPr lang="en-US"/>
              <a:t/>
            </a:r>
          </a:p>
          <a:p>
            <a:r>
              <a:rPr lang="en-US"/>
              <a:t>this can be a</a:t>
            </a:r>
          </a:p>
          <a:p>
            <a:r>
              <a:rPr lang="en-US"/>
              <a:t>potential threat to one's mental health for having to suppress their emotion constantly</a:t>
            </a:r>
          </a:p>
          <a:p>
            <a:r>
              <a:rPr lang="en-US"/>
              <a:t>———</a:t>
            </a:r>
          </a:p>
          <a:p>
            <a:r>
              <a:rPr lang="en-US"/>
              <a:t>Compai is here to help! It's a chatbot where users can chat with a virtual version of someone they wish to speak to, along with all the speaker styles and scenarios you can possibly think of. It's to serve users as a safe and controlled emotional outlet.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I'll start with the Key Features:</a:t>
            </a:r>
          </a:p>
          <a:p>
            <a:r>
              <a:rPr lang="en-US"/>
              <a:t/>
            </a:r>
          </a:p>
          <a:p>
            <a:r>
              <a:rPr lang="en-US"/>
              <a:t>1. For **Memorization**, it has two levels:</a:t>
            </a:r>
          </a:p>
          <a:p>
            <a:r>
              <a:rPr lang="en-US"/>
              <a:t>- **Short-term** memory remembers the last five messages.</a:t>
            </a:r>
          </a:p>
          <a:p>
            <a:r>
              <a:rPr lang="en-US"/>
              <a:t>- **Long-term** memory compares past messages in the history conversation and stores important user details like age, preference, and dislikes for more relevant responses.</a:t>
            </a:r>
          </a:p>
          <a:p>
            <a:r>
              <a:rPr lang="en-US"/>
              <a:t>2. With **Style Customization**, it adapts its tone based on the user’s speaking style.</a:t>
            </a:r>
          </a:p>
          <a:p>
            <a:r>
              <a:rPr lang="en-US"/>
              <a:t>3. Finally, it integrates with **Telegram**, uploading chat history and automatically recognizing both users' IDs.</a:t>
            </a:r>
          </a:p>
          <a:p>
            <a:r>
              <a:rPr lang="en-US"/>
              <a:t/>
            </a:r>
          </a:p>
          <a:p>
            <a:r>
              <a:rPr lang="en-US"/>
              <a:t>Next, the technology:</a:t>
            </a:r>
          </a:p>
          <a:p>
            <a:r>
              <a:rPr lang="en-US"/>
              <a:t/>
            </a:r>
          </a:p>
          <a:p>
            <a:r>
              <a:rPr lang="en-US"/>
              <a:t>We use two main tools:  **Gemini API** and **ChromaDB.**</a:t>
            </a:r>
          </a:p>
          <a:p>
            <a:r>
              <a:rPr lang="en-US"/>
              <a:t/>
            </a:r>
          </a:p>
          <a:p>
            <a:r>
              <a:rPr lang="en-US"/>
              <a:t>Here’s how it works:</a:t>
            </a:r>
          </a:p>
          <a:p>
            <a:r>
              <a:rPr lang="en-US"/>
              <a:t/>
            </a:r>
          </a:p>
          <a:p>
            <a:r>
              <a:rPr lang="en-US"/>
              <a:t>- First, it analyzes the user's style to understand how they communicate.</a:t>
            </a:r>
          </a:p>
          <a:p>
            <a:r>
              <a:rPr lang="en-US"/>
              <a:t>- When the user sends a query, RAG searches for similar vectors from past conversations, combines it with stored key-value information in chromadb, and includes  the last five messages stored in double ended queue.</a:t>
            </a:r>
          </a:p>
          <a:p>
            <a:r>
              <a:rPr lang="en-US"/>
              <a:t>- Then, it uses this combined information along with the user's style to generate a response that feels natural and personalized.</a:t>
            </a:r>
          </a:p>
          <a:p>
            <a:r>
              <a:rPr lang="en-US"/>
              <a:t/>
            </a:r>
          </a:p>
          <a:p>
            <a:r>
              <a:rPr lang="en-US"/>
              <a:t>We also focused on **Performance Optimization**.</a:t>
            </a:r>
          </a:p>
          <a:p>
            <a:r>
              <a:rPr lang="en-US"/>
              <a:t/>
            </a:r>
          </a:p>
          <a:p>
            <a:r>
              <a:rPr lang="en-US"/>
              <a:t>We implemented **Embedding Acceleration** by processing data in batches. This approach reduces the number of API calls.</a:t>
            </a:r>
          </a:p>
          <a:p>
            <a:r>
              <a:rPr lang="en-US"/>
              <a:t/>
            </a:r>
          </a:p>
          <a:p>
            <a:r>
              <a:rPr lang="en-US"/>
              <a:t>We  also used **orjson** to allows us to quickly parse and handle data.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Overall, Compai’s adaptation to designated speaker style is pretty accurate.</a:t>
            </a:r>
          </a:p>
          <a:p>
            <a:r>
              <a:rPr lang="en-US"/>
              <a:t/>
            </a:r>
          </a:p>
          <a:p>
            <a:r>
              <a:rPr lang="en-US"/>
              <a:t>Its style can be modified easily in prompt, for any desired output (for example, create a “warm &amp; sweet" chat environment)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the future, we want to focus on optimizing better human-like responses, add-on voice messaging features, as well as make it into a multi-user software.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https://t.me/GittyUp_bo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3066" y="1873623"/>
            <a:ext cx="2757782" cy="2843074"/>
          </a:xfrm>
          <a:custGeom>
            <a:avLst/>
            <a:gdLst/>
            <a:ahLst/>
            <a:cxnLst/>
            <a:rect r="r" b="b" t="t" l="l"/>
            <a:pathLst>
              <a:path h="2843074" w="2757782">
                <a:moveTo>
                  <a:pt x="0" y="0"/>
                </a:moveTo>
                <a:lnTo>
                  <a:pt x="2757782" y="0"/>
                </a:lnTo>
                <a:lnTo>
                  <a:pt x="2757782" y="2843075"/>
                </a:lnTo>
                <a:lnTo>
                  <a:pt x="0" y="2843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6247" y="1380005"/>
            <a:ext cx="7233487" cy="2432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28"/>
              </a:lnSpc>
            </a:pPr>
            <a:r>
              <a:rPr lang="en-US" sz="14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Compai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2050" y="3979955"/>
            <a:ext cx="10024622" cy="813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62"/>
              </a:lnSpc>
              <a:spcBef>
                <a:spcPct val="0"/>
              </a:spcBef>
            </a:pPr>
            <a:r>
              <a:rPr lang="en-US" b="true" sz="4971" spc="49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AI Bootcamp G1 - GittyUp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2050" y="9132312"/>
            <a:ext cx="14506116" cy="50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6"/>
              </a:lnSpc>
              <a:spcBef>
                <a:spcPct val="0"/>
              </a:spcBef>
            </a:pPr>
            <a:r>
              <a:rPr lang="en-US" sz="3089" spc="28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Group Members: </a:t>
            </a:r>
            <a:r>
              <a:rPr lang="en-US" sz="3089" spc="28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Jia-Chi Liou, Kun Lin LEE, Elaine Hsu, Sharon Huang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2050" y="8573864"/>
            <a:ext cx="12961359" cy="50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6"/>
              </a:lnSpc>
              <a:spcBef>
                <a:spcPct val="0"/>
              </a:spcBef>
            </a:pPr>
            <a:r>
              <a:rPr lang="en-US" sz="3089" spc="284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Coach: Aaron Holden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-24846" t="-16526" r="-62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97725" y="2560362"/>
            <a:ext cx="3093729" cy="3721779"/>
          </a:xfrm>
          <a:custGeom>
            <a:avLst/>
            <a:gdLst/>
            <a:ahLst/>
            <a:cxnLst/>
            <a:rect r="r" b="b" t="t" l="l"/>
            <a:pathLst>
              <a:path h="3721779" w="3093729">
                <a:moveTo>
                  <a:pt x="0" y="0"/>
                </a:moveTo>
                <a:lnTo>
                  <a:pt x="3093729" y="0"/>
                </a:lnTo>
                <a:lnTo>
                  <a:pt x="3093729" y="3721780"/>
                </a:lnTo>
                <a:lnTo>
                  <a:pt x="0" y="3721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08231" y="2560362"/>
            <a:ext cx="3749904" cy="3721779"/>
          </a:xfrm>
          <a:custGeom>
            <a:avLst/>
            <a:gdLst/>
            <a:ahLst/>
            <a:cxnLst/>
            <a:rect r="r" b="b" t="t" l="l"/>
            <a:pathLst>
              <a:path h="3721779" w="3749904">
                <a:moveTo>
                  <a:pt x="0" y="0"/>
                </a:moveTo>
                <a:lnTo>
                  <a:pt x="3749904" y="0"/>
                </a:lnTo>
                <a:lnTo>
                  <a:pt x="3749904" y="3721780"/>
                </a:lnTo>
                <a:lnTo>
                  <a:pt x="0" y="3721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1585" y="933450"/>
            <a:ext cx="13316848" cy="8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Introduction: Purpose of Compai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31882" y="6561145"/>
            <a:ext cx="2825414" cy="58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 spc="25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5370" y="7334575"/>
            <a:ext cx="8058439" cy="265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21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Difficut to:</a:t>
            </a:r>
          </a:p>
          <a:p>
            <a:pPr algn="ctr">
              <a:lnSpc>
                <a:spcPts val="3900"/>
              </a:lnSpc>
            </a:pPr>
            <a:r>
              <a:rPr lang="en-US" sz="3000" spc="21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open to strangers/people they have interest in</a:t>
            </a:r>
          </a:p>
          <a:p>
            <a:pPr algn="ctr">
              <a:lnSpc>
                <a:spcPts val="1560"/>
              </a:lnSpc>
            </a:pPr>
          </a:p>
          <a:p>
            <a:pPr algn="ctr">
              <a:lnSpc>
                <a:spcPts val="3900"/>
              </a:lnSpc>
            </a:pPr>
            <a:r>
              <a:rPr lang="en-US" sz="3000" spc="21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Supressed emotion towards somebody:</a:t>
            </a:r>
          </a:p>
          <a:p>
            <a:pPr algn="ctr">
              <a:lnSpc>
                <a:spcPts val="3900"/>
              </a:lnSpc>
            </a:pPr>
            <a:r>
              <a:rPr lang="en-US" sz="3000" spc="21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anxiety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65350" y="6561145"/>
            <a:ext cx="3556124" cy="58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 spc="25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59489" y="7477417"/>
            <a:ext cx="8051834" cy="192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209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a model that takes on the characteristics of user’s acquaintance</a:t>
            </a:r>
          </a:p>
          <a:p>
            <a:pPr algn="ctr">
              <a:lnSpc>
                <a:spcPts val="3899"/>
              </a:lnSpc>
            </a:pPr>
          </a:p>
          <a:p>
            <a:pPr algn="ctr">
              <a:lnSpc>
                <a:spcPts val="3899"/>
              </a:lnSpc>
            </a:pPr>
            <a:r>
              <a:rPr lang="en-US" sz="2999" spc="209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Help users build up confidence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091" t="-25960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64676" y="2149794"/>
            <a:ext cx="10432661" cy="7907449"/>
            <a:chOff x="0" y="0"/>
            <a:chExt cx="2001313" cy="1516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01313" cy="1516898"/>
            </a:xfrm>
            <a:custGeom>
              <a:avLst/>
              <a:gdLst/>
              <a:ahLst/>
              <a:cxnLst/>
              <a:rect r="r" b="b" t="t" l="l"/>
              <a:pathLst>
                <a:path h="1516898" w="2001313">
                  <a:moveTo>
                    <a:pt x="74208" y="0"/>
                  </a:moveTo>
                  <a:lnTo>
                    <a:pt x="1927104" y="0"/>
                  </a:lnTo>
                  <a:cubicBezTo>
                    <a:pt x="1946786" y="0"/>
                    <a:pt x="1965661" y="7818"/>
                    <a:pt x="1979578" y="21735"/>
                  </a:cubicBezTo>
                  <a:cubicBezTo>
                    <a:pt x="1993495" y="35652"/>
                    <a:pt x="2001313" y="54527"/>
                    <a:pt x="2001313" y="74208"/>
                  </a:cubicBezTo>
                  <a:lnTo>
                    <a:pt x="2001313" y="1442689"/>
                  </a:lnTo>
                  <a:cubicBezTo>
                    <a:pt x="2001313" y="1462371"/>
                    <a:pt x="1993495" y="1481246"/>
                    <a:pt x="1979578" y="1495163"/>
                  </a:cubicBezTo>
                  <a:cubicBezTo>
                    <a:pt x="1965661" y="1509079"/>
                    <a:pt x="1946786" y="1516898"/>
                    <a:pt x="1927104" y="1516898"/>
                  </a:cubicBezTo>
                  <a:lnTo>
                    <a:pt x="74208" y="1516898"/>
                  </a:lnTo>
                  <a:cubicBezTo>
                    <a:pt x="54527" y="1516898"/>
                    <a:pt x="35652" y="1509079"/>
                    <a:pt x="21735" y="1495163"/>
                  </a:cubicBezTo>
                  <a:cubicBezTo>
                    <a:pt x="7818" y="1481246"/>
                    <a:pt x="0" y="1462371"/>
                    <a:pt x="0" y="1442689"/>
                  </a:cubicBezTo>
                  <a:lnTo>
                    <a:pt x="0" y="74208"/>
                  </a:lnTo>
                  <a:cubicBezTo>
                    <a:pt x="0" y="54527"/>
                    <a:pt x="7818" y="35652"/>
                    <a:pt x="21735" y="21735"/>
                  </a:cubicBezTo>
                  <a:cubicBezTo>
                    <a:pt x="35652" y="7818"/>
                    <a:pt x="54527" y="0"/>
                    <a:pt x="742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01313" cy="1545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2183" y="2180230"/>
            <a:ext cx="6680394" cy="7877014"/>
            <a:chOff x="0" y="0"/>
            <a:chExt cx="524230" cy="618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4230" cy="618132"/>
            </a:xfrm>
            <a:custGeom>
              <a:avLst/>
              <a:gdLst/>
              <a:ahLst/>
              <a:cxnLst/>
              <a:rect r="r" b="b" t="t" l="l"/>
              <a:pathLst>
                <a:path h="618132" w="524230">
                  <a:moveTo>
                    <a:pt x="115890" y="0"/>
                  </a:moveTo>
                  <a:lnTo>
                    <a:pt x="408340" y="0"/>
                  </a:lnTo>
                  <a:cubicBezTo>
                    <a:pt x="472344" y="0"/>
                    <a:pt x="524230" y="51886"/>
                    <a:pt x="524230" y="115890"/>
                  </a:cubicBezTo>
                  <a:lnTo>
                    <a:pt x="524230" y="502242"/>
                  </a:lnTo>
                  <a:cubicBezTo>
                    <a:pt x="524230" y="566246"/>
                    <a:pt x="472344" y="618132"/>
                    <a:pt x="408340" y="618132"/>
                  </a:cubicBezTo>
                  <a:lnTo>
                    <a:pt x="115890" y="618132"/>
                  </a:lnTo>
                  <a:cubicBezTo>
                    <a:pt x="51886" y="618132"/>
                    <a:pt x="0" y="566246"/>
                    <a:pt x="0" y="502242"/>
                  </a:cubicBezTo>
                  <a:lnTo>
                    <a:pt x="0" y="115890"/>
                  </a:lnTo>
                  <a:cubicBezTo>
                    <a:pt x="0" y="51886"/>
                    <a:pt x="51886" y="0"/>
                    <a:pt x="115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24230" cy="646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36548" y="2417259"/>
            <a:ext cx="5379057" cy="1050104"/>
            <a:chOff x="0" y="0"/>
            <a:chExt cx="7172076" cy="140013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172076" cy="1400139"/>
              <a:chOff x="0" y="0"/>
              <a:chExt cx="1091313" cy="21304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91313" cy="213047"/>
              </a:xfrm>
              <a:custGeom>
                <a:avLst/>
                <a:gdLst/>
                <a:ahLst/>
                <a:cxnLst/>
                <a:rect r="r" b="b" t="t" l="l"/>
                <a:pathLst>
                  <a:path h="213047" w="1091313">
                    <a:moveTo>
                      <a:pt x="106524" y="0"/>
                    </a:moveTo>
                    <a:lnTo>
                      <a:pt x="984790" y="0"/>
                    </a:lnTo>
                    <a:cubicBezTo>
                      <a:pt x="1043621" y="0"/>
                      <a:pt x="1091313" y="47692"/>
                      <a:pt x="1091313" y="106524"/>
                    </a:cubicBezTo>
                    <a:lnTo>
                      <a:pt x="1091313" y="106524"/>
                    </a:lnTo>
                    <a:cubicBezTo>
                      <a:pt x="1091313" y="134775"/>
                      <a:pt x="1080090" y="161870"/>
                      <a:pt x="1060113" y="181847"/>
                    </a:cubicBezTo>
                    <a:cubicBezTo>
                      <a:pt x="1040136" y="201824"/>
                      <a:pt x="1013042" y="213047"/>
                      <a:pt x="984790" y="213047"/>
                    </a:cubicBezTo>
                    <a:lnTo>
                      <a:pt x="106524" y="213047"/>
                    </a:lnTo>
                    <a:cubicBezTo>
                      <a:pt x="47692" y="213047"/>
                      <a:pt x="0" y="165355"/>
                      <a:pt x="0" y="106524"/>
                    </a:cubicBezTo>
                    <a:lnTo>
                      <a:pt x="0" y="106524"/>
                    </a:lnTo>
                    <a:cubicBezTo>
                      <a:pt x="0" y="47692"/>
                      <a:pt x="47692" y="0"/>
                      <a:pt x="1065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1091313" cy="2416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709731" y="263316"/>
              <a:ext cx="5752613" cy="835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62"/>
                </a:lnSpc>
                <a:spcBef>
                  <a:spcPct val="0"/>
                </a:spcBef>
              </a:pPr>
              <a:r>
                <a:rPr lang="en-US" b="true" sz="3971" spc="277">
                  <a:solidFill>
                    <a:srgbClr val="FFFFFF"/>
                  </a:solidFill>
                  <a:latin typeface="Mina Bold"/>
                  <a:ea typeface="Mina Bold"/>
                  <a:cs typeface="Mina Bold"/>
                  <a:sym typeface="Mina Bold"/>
                </a:rPr>
                <a:t>Technology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527" y="2414259"/>
            <a:ext cx="5493300" cy="1053104"/>
            <a:chOff x="0" y="0"/>
            <a:chExt cx="1053788" cy="2020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3788" cy="202019"/>
            </a:xfrm>
            <a:custGeom>
              <a:avLst/>
              <a:gdLst/>
              <a:ahLst/>
              <a:cxnLst/>
              <a:rect r="r" b="b" t="t" l="l"/>
              <a:pathLst>
                <a:path h="202019" w="1053788">
                  <a:moveTo>
                    <a:pt x="101009" y="0"/>
                  </a:moveTo>
                  <a:lnTo>
                    <a:pt x="952779" y="0"/>
                  </a:lnTo>
                  <a:cubicBezTo>
                    <a:pt x="1008565" y="0"/>
                    <a:pt x="1053788" y="45223"/>
                    <a:pt x="1053788" y="101009"/>
                  </a:cubicBezTo>
                  <a:lnTo>
                    <a:pt x="1053788" y="101009"/>
                  </a:lnTo>
                  <a:cubicBezTo>
                    <a:pt x="1053788" y="156795"/>
                    <a:pt x="1008565" y="202019"/>
                    <a:pt x="952779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53788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897910" y="3846613"/>
            <a:ext cx="5634354" cy="394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50" spc="26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 Past conversation retrieval</a:t>
            </a:r>
          </a:p>
          <a:p>
            <a:pPr algn="ctr">
              <a:lnSpc>
                <a:spcPts val="3934"/>
              </a:lnSpc>
            </a:pPr>
            <a:r>
              <a:rPr lang="en-US" sz="2850" spc="26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+</a:t>
            </a:r>
          </a:p>
          <a:p>
            <a:pPr algn="ctr">
              <a:lnSpc>
                <a:spcPts val="3934"/>
              </a:lnSpc>
            </a:pPr>
            <a:r>
              <a:rPr lang="en-US" sz="2850" spc="26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Key-value information</a:t>
            </a:r>
          </a:p>
          <a:p>
            <a:pPr algn="ctr">
              <a:lnSpc>
                <a:spcPts val="3934"/>
              </a:lnSpc>
            </a:pPr>
            <a:r>
              <a:rPr lang="en-US" sz="2850" spc="26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+</a:t>
            </a:r>
          </a:p>
          <a:p>
            <a:pPr algn="ctr">
              <a:lnSpc>
                <a:spcPts val="3934"/>
              </a:lnSpc>
            </a:pPr>
            <a:r>
              <a:rPr lang="en-US" sz="2850" spc="26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Double-ended queue</a:t>
            </a:r>
          </a:p>
          <a:p>
            <a:pPr algn="ctr">
              <a:lnSpc>
                <a:spcPts val="3934"/>
              </a:lnSpc>
            </a:pPr>
          </a:p>
          <a:p>
            <a:pPr algn="ctr" marL="0" indent="0" lvl="0">
              <a:lnSpc>
                <a:spcPts val="3934"/>
              </a:lnSpc>
            </a:pPr>
            <a:r>
              <a:rPr lang="en-US" sz="2850" spc="262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Content generation with style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78120" y="3852463"/>
            <a:ext cx="5454144" cy="500927"/>
            <a:chOff x="0" y="0"/>
            <a:chExt cx="8207851" cy="7538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54610" y="63225"/>
              <a:ext cx="8164275" cy="855712"/>
            </a:xfrm>
            <a:custGeom>
              <a:avLst/>
              <a:gdLst/>
              <a:ahLst/>
              <a:cxnLst/>
              <a:rect r="r" b="b" t="t" l="l"/>
              <a:pathLst>
                <a:path h="855712" w="8164275">
                  <a:moveTo>
                    <a:pt x="160757" y="19454"/>
                  </a:moveTo>
                  <a:cubicBezTo>
                    <a:pt x="5213375" y="16212"/>
                    <a:pt x="5401787" y="0"/>
                    <a:pt x="5813109" y="1621"/>
                  </a:cubicBezTo>
                  <a:cubicBezTo>
                    <a:pt x="6354460" y="3242"/>
                    <a:pt x="7365515" y="14590"/>
                    <a:pt x="7683957" y="42150"/>
                  </a:cubicBezTo>
                  <a:cubicBezTo>
                    <a:pt x="7795412" y="51877"/>
                    <a:pt x="7840525" y="53498"/>
                    <a:pt x="7906866" y="76194"/>
                  </a:cubicBezTo>
                  <a:cubicBezTo>
                    <a:pt x="7970555" y="97269"/>
                    <a:pt x="8034244" y="131314"/>
                    <a:pt x="8076703" y="168600"/>
                  </a:cubicBezTo>
                  <a:cubicBezTo>
                    <a:pt x="8116508" y="205887"/>
                    <a:pt x="8145698" y="262627"/>
                    <a:pt x="8156313" y="299914"/>
                  </a:cubicBezTo>
                  <a:cubicBezTo>
                    <a:pt x="8164275" y="325852"/>
                    <a:pt x="8161621" y="346927"/>
                    <a:pt x="8156313" y="369623"/>
                  </a:cubicBezTo>
                  <a:cubicBezTo>
                    <a:pt x="8151006" y="392320"/>
                    <a:pt x="8145698" y="413395"/>
                    <a:pt x="8127123" y="437712"/>
                  </a:cubicBezTo>
                  <a:cubicBezTo>
                    <a:pt x="8103239" y="471756"/>
                    <a:pt x="8052819" y="522012"/>
                    <a:pt x="7997092" y="552814"/>
                  </a:cubicBezTo>
                  <a:cubicBezTo>
                    <a:pt x="7941365" y="581995"/>
                    <a:pt x="7853793" y="606312"/>
                    <a:pt x="7795412" y="617660"/>
                  </a:cubicBezTo>
                  <a:cubicBezTo>
                    <a:pt x="7752953" y="624145"/>
                    <a:pt x="7707841" y="640356"/>
                    <a:pt x="7678649" y="625766"/>
                  </a:cubicBezTo>
                  <a:cubicBezTo>
                    <a:pt x="7599039" y="580374"/>
                    <a:pt x="7599039" y="85921"/>
                    <a:pt x="7681303" y="42150"/>
                  </a:cubicBezTo>
                  <a:cubicBezTo>
                    <a:pt x="7710494" y="25939"/>
                    <a:pt x="7755607" y="42150"/>
                    <a:pt x="7798065" y="50256"/>
                  </a:cubicBezTo>
                  <a:cubicBezTo>
                    <a:pt x="7856447" y="61604"/>
                    <a:pt x="7944018" y="85921"/>
                    <a:pt x="7999746" y="115102"/>
                  </a:cubicBezTo>
                  <a:cubicBezTo>
                    <a:pt x="8055474" y="145904"/>
                    <a:pt x="8103239" y="188054"/>
                    <a:pt x="8129776" y="230204"/>
                  </a:cubicBezTo>
                  <a:cubicBezTo>
                    <a:pt x="8156313" y="273975"/>
                    <a:pt x="8158966" y="332337"/>
                    <a:pt x="8156313" y="369623"/>
                  </a:cubicBezTo>
                  <a:cubicBezTo>
                    <a:pt x="8153660" y="397183"/>
                    <a:pt x="8145698" y="413395"/>
                    <a:pt x="8127123" y="437712"/>
                  </a:cubicBezTo>
                  <a:cubicBezTo>
                    <a:pt x="8103239" y="471756"/>
                    <a:pt x="8042205" y="525254"/>
                    <a:pt x="7997092" y="552814"/>
                  </a:cubicBezTo>
                  <a:cubicBezTo>
                    <a:pt x="7965248" y="572268"/>
                    <a:pt x="7941365" y="581995"/>
                    <a:pt x="7901560" y="591722"/>
                  </a:cubicBezTo>
                  <a:cubicBezTo>
                    <a:pt x="7845832" y="607933"/>
                    <a:pt x="7790105" y="617660"/>
                    <a:pt x="7678649" y="625766"/>
                  </a:cubicBezTo>
                  <a:cubicBezTo>
                    <a:pt x="7362861" y="645220"/>
                    <a:pt x="6357114" y="586858"/>
                    <a:pt x="5818416" y="585237"/>
                  </a:cubicBezTo>
                  <a:cubicBezTo>
                    <a:pt x="5407095" y="583616"/>
                    <a:pt x="5216029" y="598206"/>
                    <a:pt x="4725097" y="603070"/>
                  </a:cubicBezTo>
                  <a:cubicBezTo>
                    <a:pt x="3727312" y="612797"/>
                    <a:pt x="641075" y="855712"/>
                    <a:pt x="160757" y="609554"/>
                  </a:cubicBezTo>
                  <a:cubicBezTo>
                    <a:pt x="0" y="474998"/>
                    <a:pt x="160757" y="19454"/>
                    <a:pt x="160757" y="19454"/>
                  </a:cubicBezTo>
                </a:path>
              </a:pathLst>
            </a:custGeom>
            <a:solidFill>
              <a:srgbClr val="FFFF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306426" y="3975533"/>
            <a:ext cx="4591485" cy="876922"/>
            <a:chOff x="0" y="0"/>
            <a:chExt cx="6121980" cy="116923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1458834" y="663707"/>
              <a:ext cx="3204311" cy="457999"/>
              <a:chOff x="0" y="0"/>
              <a:chExt cx="4131681" cy="59055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-54610" y="49530"/>
                <a:ext cx="4136865" cy="706120"/>
              </a:xfrm>
              <a:custGeom>
                <a:avLst/>
                <a:gdLst/>
                <a:ahLst/>
                <a:cxnLst/>
                <a:rect r="r" b="b" t="t" l="l"/>
                <a:pathLst>
                  <a:path h="706120" w="4136865">
                    <a:moveTo>
                      <a:pt x="108043" y="15240"/>
                    </a:moveTo>
                    <a:cubicBezTo>
                      <a:pt x="2651437" y="12700"/>
                      <a:pt x="2746280" y="0"/>
                      <a:pt x="2953332" y="1270"/>
                    </a:cubicBezTo>
                    <a:cubicBezTo>
                      <a:pt x="3225838" y="2540"/>
                      <a:pt x="3734785" y="11430"/>
                      <a:pt x="3895083" y="33020"/>
                    </a:cubicBezTo>
                    <a:cubicBezTo>
                      <a:pt x="3951187" y="40640"/>
                      <a:pt x="3973896" y="41910"/>
                      <a:pt x="4007291" y="59690"/>
                    </a:cubicBezTo>
                    <a:cubicBezTo>
                      <a:pt x="4039350" y="76200"/>
                      <a:pt x="4071411" y="102870"/>
                      <a:pt x="4092783" y="132080"/>
                    </a:cubicBezTo>
                    <a:cubicBezTo>
                      <a:pt x="4112820" y="161290"/>
                      <a:pt x="4127514" y="205740"/>
                      <a:pt x="4132858" y="234950"/>
                    </a:cubicBezTo>
                    <a:cubicBezTo>
                      <a:pt x="4136865" y="255270"/>
                      <a:pt x="4135530" y="271780"/>
                      <a:pt x="4132858" y="289560"/>
                    </a:cubicBezTo>
                    <a:cubicBezTo>
                      <a:pt x="4130186" y="307340"/>
                      <a:pt x="4127514" y="323850"/>
                      <a:pt x="4118164" y="342900"/>
                    </a:cubicBezTo>
                    <a:cubicBezTo>
                      <a:pt x="4106141" y="369570"/>
                      <a:pt x="4080761" y="408940"/>
                      <a:pt x="4052709" y="433070"/>
                    </a:cubicBezTo>
                    <a:cubicBezTo>
                      <a:pt x="4024657" y="455930"/>
                      <a:pt x="3980575" y="474980"/>
                      <a:pt x="3951187" y="483870"/>
                    </a:cubicBezTo>
                    <a:cubicBezTo>
                      <a:pt x="3929814" y="488950"/>
                      <a:pt x="3907105" y="501650"/>
                      <a:pt x="3892411" y="490220"/>
                    </a:cubicBezTo>
                    <a:cubicBezTo>
                      <a:pt x="3852336" y="454660"/>
                      <a:pt x="3852336" y="67310"/>
                      <a:pt x="3893747" y="33020"/>
                    </a:cubicBezTo>
                    <a:cubicBezTo>
                      <a:pt x="3908441" y="20320"/>
                      <a:pt x="3931150" y="33020"/>
                      <a:pt x="3952522" y="39370"/>
                    </a:cubicBezTo>
                    <a:cubicBezTo>
                      <a:pt x="3981911" y="48260"/>
                      <a:pt x="4025992" y="67310"/>
                      <a:pt x="4054045" y="90170"/>
                    </a:cubicBezTo>
                    <a:cubicBezTo>
                      <a:pt x="4082097" y="114300"/>
                      <a:pt x="4106141" y="147320"/>
                      <a:pt x="4119499" y="180340"/>
                    </a:cubicBezTo>
                    <a:cubicBezTo>
                      <a:pt x="4132858" y="214630"/>
                      <a:pt x="4134194" y="260350"/>
                      <a:pt x="4132858" y="289560"/>
                    </a:cubicBezTo>
                    <a:cubicBezTo>
                      <a:pt x="4131522" y="311150"/>
                      <a:pt x="4127514" y="323850"/>
                      <a:pt x="4118164" y="342900"/>
                    </a:cubicBezTo>
                    <a:cubicBezTo>
                      <a:pt x="4106141" y="369570"/>
                      <a:pt x="4075418" y="411480"/>
                      <a:pt x="4052709" y="433070"/>
                    </a:cubicBezTo>
                    <a:cubicBezTo>
                      <a:pt x="4036679" y="448310"/>
                      <a:pt x="4024657" y="455930"/>
                      <a:pt x="4004620" y="463550"/>
                    </a:cubicBezTo>
                    <a:cubicBezTo>
                      <a:pt x="3976568" y="476250"/>
                      <a:pt x="3948515" y="483870"/>
                      <a:pt x="3892411" y="490220"/>
                    </a:cubicBezTo>
                    <a:cubicBezTo>
                      <a:pt x="3733449" y="505460"/>
                      <a:pt x="3227174" y="459740"/>
                      <a:pt x="2956003" y="458470"/>
                    </a:cubicBezTo>
                    <a:cubicBezTo>
                      <a:pt x="2748952" y="457200"/>
                      <a:pt x="2652773" y="468630"/>
                      <a:pt x="2405647" y="472440"/>
                    </a:cubicBezTo>
                    <a:cubicBezTo>
                      <a:pt x="1903380" y="480060"/>
                      <a:pt x="349826" y="706120"/>
                      <a:pt x="108043" y="477520"/>
                    </a:cubicBezTo>
                    <a:cubicBezTo>
                      <a:pt x="0" y="372110"/>
                      <a:pt x="108043" y="15240"/>
                      <a:pt x="108043" y="15240"/>
                    </a:cubicBezTo>
                  </a:path>
                </a:pathLst>
              </a:custGeom>
              <a:solidFill>
                <a:srgbClr val="FFFFFF">
                  <a:alpha val="24706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704521"/>
              <a:ext cx="6121980" cy="464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96"/>
                </a:lnSpc>
              </a:pPr>
              <a:r>
                <a:rPr lang="en-US" sz="2171" spc="199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Vector Database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484475" y="-28575"/>
              <a:ext cx="3153029" cy="591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29"/>
                </a:lnSpc>
                <a:spcBef>
                  <a:spcPct val="0"/>
                </a:spcBef>
              </a:pPr>
              <a:r>
                <a:rPr lang="en-US" sz="2791" spc="195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ChromaDB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29424" y="5407061"/>
            <a:ext cx="4345487" cy="1390181"/>
            <a:chOff x="0" y="0"/>
            <a:chExt cx="5793983" cy="1853574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612300" y="1234766"/>
              <a:ext cx="4969847" cy="618809"/>
              <a:chOff x="0" y="0"/>
              <a:chExt cx="6054304" cy="75383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-54610" y="63225"/>
                <a:ext cx="6036489" cy="855712"/>
              </a:xfrm>
              <a:custGeom>
                <a:avLst/>
                <a:gdLst/>
                <a:ahLst/>
                <a:cxnLst/>
                <a:rect r="r" b="b" t="t" l="l"/>
                <a:pathLst>
                  <a:path h="855712" w="6036489">
                    <a:moveTo>
                      <a:pt x="132907" y="19454"/>
                    </a:moveTo>
                    <a:cubicBezTo>
                      <a:pt x="3859837" y="16212"/>
                      <a:pt x="3998814" y="0"/>
                      <a:pt x="4302214" y="1621"/>
                    </a:cubicBezTo>
                    <a:cubicBezTo>
                      <a:pt x="4701528" y="3242"/>
                      <a:pt x="5447305" y="14590"/>
                      <a:pt x="5682196" y="42150"/>
                    </a:cubicBezTo>
                    <a:cubicBezTo>
                      <a:pt x="5764408" y="51877"/>
                      <a:pt x="5797684" y="53498"/>
                      <a:pt x="5846619" y="76194"/>
                    </a:cubicBezTo>
                    <a:cubicBezTo>
                      <a:pt x="5893597" y="97269"/>
                      <a:pt x="5940576" y="131314"/>
                      <a:pt x="5971894" y="168600"/>
                    </a:cubicBezTo>
                    <a:cubicBezTo>
                      <a:pt x="6001256" y="205887"/>
                      <a:pt x="6022787" y="262627"/>
                      <a:pt x="6030617" y="299914"/>
                    </a:cubicBezTo>
                    <a:cubicBezTo>
                      <a:pt x="6036489" y="325852"/>
                      <a:pt x="6034532" y="346927"/>
                      <a:pt x="6030617" y="369623"/>
                    </a:cubicBezTo>
                    <a:cubicBezTo>
                      <a:pt x="6026702" y="392320"/>
                      <a:pt x="6022787" y="413395"/>
                      <a:pt x="6009086" y="437712"/>
                    </a:cubicBezTo>
                    <a:cubicBezTo>
                      <a:pt x="5991468" y="471756"/>
                      <a:pt x="5954277" y="522012"/>
                      <a:pt x="5913171" y="552814"/>
                    </a:cubicBezTo>
                    <a:cubicBezTo>
                      <a:pt x="5872066" y="581995"/>
                      <a:pt x="5807471" y="606312"/>
                      <a:pt x="5764408" y="617660"/>
                    </a:cubicBezTo>
                    <a:cubicBezTo>
                      <a:pt x="5733089" y="624145"/>
                      <a:pt x="5699813" y="640356"/>
                      <a:pt x="5678281" y="625766"/>
                    </a:cubicBezTo>
                    <a:cubicBezTo>
                      <a:pt x="5619558" y="580374"/>
                      <a:pt x="5619558" y="85921"/>
                      <a:pt x="5680238" y="42150"/>
                    </a:cubicBezTo>
                    <a:cubicBezTo>
                      <a:pt x="5701770" y="25939"/>
                      <a:pt x="5735047" y="42150"/>
                      <a:pt x="5766365" y="50256"/>
                    </a:cubicBezTo>
                    <a:cubicBezTo>
                      <a:pt x="5809428" y="61604"/>
                      <a:pt x="5874023" y="85921"/>
                      <a:pt x="5915129" y="115102"/>
                    </a:cubicBezTo>
                    <a:cubicBezTo>
                      <a:pt x="5956235" y="145904"/>
                      <a:pt x="5991468" y="188054"/>
                      <a:pt x="6011043" y="230204"/>
                    </a:cubicBezTo>
                    <a:cubicBezTo>
                      <a:pt x="6030617" y="273975"/>
                      <a:pt x="6032574" y="332337"/>
                      <a:pt x="6030617" y="369623"/>
                    </a:cubicBezTo>
                    <a:cubicBezTo>
                      <a:pt x="6028660" y="397183"/>
                      <a:pt x="6022787" y="413395"/>
                      <a:pt x="6009086" y="437712"/>
                    </a:cubicBezTo>
                    <a:cubicBezTo>
                      <a:pt x="5991468" y="471756"/>
                      <a:pt x="5946448" y="525254"/>
                      <a:pt x="5913171" y="552814"/>
                    </a:cubicBezTo>
                    <a:cubicBezTo>
                      <a:pt x="5889683" y="572268"/>
                      <a:pt x="5872066" y="581995"/>
                      <a:pt x="5842705" y="591722"/>
                    </a:cubicBezTo>
                    <a:cubicBezTo>
                      <a:pt x="5801599" y="607933"/>
                      <a:pt x="5760493" y="617660"/>
                      <a:pt x="5678281" y="625766"/>
                    </a:cubicBezTo>
                    <a:cubicBezTo>
                      <a:pt x="5445348" y="645220"/>
                      <a:pt x="4703486" y="586858"/>
                      <a:pt x="4306129" y="585237"/>
                    </a:cubicBezTo>
                    <a:cubicBezTo>
                      <a:pt x="4002729" y="583616"/>
                      <a:pt x="3861794" y="598206"/>
                      <a:pt x="3499671" y="603070"/>
                    </a:cubicBezTo>
                    <a:cubicBezTo>
                      <a:pt x="2763681" y="612797"/>
                      <a:pt x="487200" y="855712"/>
                      <a:pt x="132907" y="609554"/>
                    </a:cubicBezTo>
                    <a:cubicBezTo>
                      <a:pt x="0" y="474998"/>
                      <a:pt x="132907" y="19454"/>
                      <a:pt x="132907" y="19454"/>
                    </a:cubicBezTo>
                  </a:path>
                </a:pathLst>
              </a:custGeom>
              <a:solidFill>
                <a:srgbClr val="FFFFFF">
                  <a:alpha val="24706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1143963" y="-28575"/>
              <a:ext cx="3506057" cy="624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41"/>
                </a:lnSpc>
                <a:spcBef>
                  <a:spcPct val="0"/>
                </a:spcBef>
              </a:pPr>
              <a:r>
                <a:rPr lang="en-US" sz="2955" spc="206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Gemini API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731456"/>
              <a:ext cx="5793983" cy="1031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71"/>
                </a:lnSpc>
              </a:pPr>
              <a:r>
                <a:rPr lang="en-US" sz="2298" spc="211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Generative Ai</a:t>
              </a:r>
            </a:p>
            <a:p>
              <a:pPr algn="ctr" marL="0" indent="0" lvl="0">
                <a:lnSpc>
                  <a:spcPts val="3171"/>
                </a:lnSpc>
              </a:pPr>
              <a:r>
                <a:rPr lang="en-US" sz="2298" spc="211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Language analyzation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899069" y="8150847"/>
            <a:ext cx="6739704" cy="1226246"/>
            <a:chOff x="0" y="0"/>
            <a:chExt cx="8986272" cy="1634994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38100"/>
              <a:ext cx="8986272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252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Performance Optimization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46709" y="1024156"/>
              <a:ext cx="8292854" cy="600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64"/>
                </a:lnSpc>
              </a:pPr>
              <a:r>
                <a:rPr lang="en-US" sz="2800" spc="257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Embedding Acceleration</a:t>
              </a:r>
            </a:p>
          </p:txBody>
        </p:sp>
        <p:grpSp>
          <p:nvGrpSpPr>
            <p:cNvPr name="Group 33" id="33"/>
            <p:cNvGrpSpPr/>
            <p:nvPr/>
          </p:nvGrpSpPr>
          <p:grpSpPr>
            <a:xfrm rot="0">
              <a:off x="1236004" y="967091"/>
              <a:ext cx="3010082" cy="667903"/>
              <a:chOff x="0" y="0"/>
              <a:chExt cx="3934126" cy="872938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-54610" y="73214"/>
                <a:ext cx="3941674" cy="964824"/>
              </a:xfrm>
              <a:custGeom>
                <a:avLst/>
                <a:gdLst/>
                <a:ahLst/>
                <a:cxnLst/>
                <a:rect r="r" b="b" t="t" l="l"/>
                <a:pathLst>
                  <a:path h="964824" w="3941674">
                    <a:moveTo>
                      <a:pt x="105488" y="22528"/>
                    </a:moveTo>
                    <a:cubicBezTo>
                      <a:pt x="2527271" y="18773"/>
                      <a:pt x="2617579" y="0"/>
                      <a:pt x="2814730" y="1877"/>
                    </a:cubicBezTo>
                    <a:cubicBezTo>
                      <a:pt x="3074207" y="3755"/>
                      <a:pt x="3558818" y="16896"/>
                      <a:pt x="3711452" y="48810"/>
                    </a:cubicBezTo>
                    <a:cubicBezTo>
                      <a:pt x="3764873" y="60073"/>
                      <a:pt x="3786497" y="61951"/>
                      <a:pt x="3818295" y="88233"/>
                    </a:cubicBezTo>
                    <a:cubicBezTo>
                      <a:pt x="3848821" y="112637"/>
                      <a:pt x="3879349" y="152060"/>
                      <a:pt x="3899699" y="195238"/>
                    </a:cubicBezTo>
                    <a:cubicBezTo>
                      <a:pt x="3918778" y="238415"/>
                      <a:pt x="3932770" y="304120"/>
                      <a:pt x="3937858" y="347298"/>
                    </a:cubicBezTo>
                    <a:cubicBezTo>
                      <a:pt x="3941674" y="377335"/>
                      <a:pt x="3940402" y="401739"/>
                      <a:pt x="3937858" y="428021"/>
                    </a:cubicBezTo>
                    <a:cubicBezTo>
                      <a:pt x="3935314" y="454303"/>
                      <a:pt x="3932770" y="478708"/>
                      <a:pt x="3923866" y="506867"/>
                    </a:cubicBezTo>
                    <a:cubicBezTo>
                      <a:pt x="3912419" y="546290"/>
                      <a:pt x="3888252" y="604486"/>
                      <a:pt x="3861541" y="640155"/>
                    </a:cubicBezTo>
                    <a:cubicBezTo>
                      <a:pt x="3834830" y="673946"/>
                      <a:pt x="3792856" y="702105"/>
                      <a:pt x="3764873" y="715246"/>
                    </a:cubicBezTo>
                    <a:cubicBezTo>
                      <a:pt x="3744522" y="722755"/>
                      <a:pt x="3722899" y="741528"/>
                      <a:pt x="3708907" y="724632"/>
                    </a:cubicBezTo>
                    <a:cubicBezTo>
                      <a:pt x="3670749" y="672068"/>
                      <a:pt x="3670749" y="99496"/>
                      <a:pt x="3710180" y="48810"/>
                    </a:cubicBezTo>
                    <a:cubicBezTo>
                      <a:pt x="3724171" y="30037"/>
                      <a:pt x="3745794" y="48810"/>
                      <a:pt x="3766145" y="58196"/>
                    </a:cubicBezTo>
                    <a:cubicBezTo>
                      <a:pt x="3794128" y="71337"/>
                      <a:pt x="3836102" y="99496"/>
                      <a:pt x="3862813" y="133287"/>
                    </a:cubicBezTo>
                    <a:cubicBezTo>
                      <a:pt x="3889524" y="168956"/>
                      <a:pt x="3912419" y="217765"/>
                      <a:pt x="3925138" y="266575"/>
                    </a:cubicBezTo>
                    <a:cubicBezTo>
                      <a:pt x="3937858" y="317261"/>
                      <a:pt x="3939130" y="384844"/>
                      <a:pt x="3937858" y="428021"/>
                    </a:cubicBezTo>
                    <a:cubicBezTo>
                      <a:pt x="3936586" y="459935"/>
                      <a:pt x="3932770" y="478708"/>
                      <a:pt x="3923866" y="506867"/>
                    </a:cubicBezTo>
                    <a:cubicBezTo>
                      <a:pt x="3912419" y="546290"/>
                      <a:pt x="3883164" y="608241"/>
                      <a:pt x="3861541" y="640155"/>
                    </a:cubicBezTo>
                    <a:cubicBezTo>
                      <a:pt x="3846278" y="662682"/>
                      <a:pt x="3834830" y="673946"/>
                      <a:pt x="3815751" y="685209"/>
                    </a:cubicBezTo>
                    <a:cubicBezTo>
                      <a:pt x="3789041" y="703982"/>
                      <a:pt x="3762329" y="715246"/>
                      <a:pt x="3708907" y="724632"/>
                    </a:cubicBezTo>
                    <a:cubicBezTo>
                      <a:pt x="3557546" y="747160"/>
                      <a:pt x="3075479" y="679578"/>
                      <a:pt x="2817274" y="677700"/>
                    </a:cubicBezTo>
                    <a:cubicBezTo>
                      <a:pt x="2620123" y="675823"/>
                      <a:pt x="2528543" y="692719"/>
                      <a:pt x="2293233" y="698350"/>
                    </a:cubicBezTo>
                    <a:cubicBezTo>
                      <a:pt x="1814982" y="709614"/>
                      <a:pt x="335710" y="964824"/>
                      <a:pt x="105488" y="705860"/>
                    </a:cubicBezTo>
                    <a:cubicBezTo>
                      <a:pt x="0" y="550045"/>
                      <a:pt x="105488" y="22528"/>
                      <a:pt x="105488" y="22528"/>
                    </a:cubicBezTo>
                  </a:path>
                </a:pathLst>
              </a:custGeom>
              <a:solidFill>
                <a:srgbClr val="FFFFFF">
                  <a:alpha val="24706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AutoShape 35" id="35"/>
          <p:cNvSpPr/>
          <p:nvPr/>
        </p:nvSpPr>
        <p:spPr>
          <a:xfrm flipH="true">
            <a:off x="14734134" y="6392099"/>
            <a:ext cx="6848" cy="36377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7646210" y="3724163"/>
            <a:ext cx="4128702" cy="3365797"/>
            <a:chOff x="0" y="0"/>
            <a:chExt cx="1087395" cy="88646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87395" cy="886465"/>
            </a:xfrm>
            <a:custGeom>
              <a:avLst/>
              <a:gdLst/>
              <a:ahLst/>
              <a:cxnLst/>
              <a:rect r="r" b="b" t="t" l="l"/>
              <a:pathLst>
                <a:path h="886465" w="1087395">
                  <a:moveTo>
                    <a:pt x="127510" y="0"/>
                  </a:moveTo>
                  <a:lnTo>
                    <a:pt x="959885" y="0"/>
                  </a:lnTo>
                  <a:cubicBezTo>
                    <a:pt x="993702" y="0"/>
                    <a:pt x="1026135" y="13434"/>
                    <a:pt x="1050048" y="37347"/>
                  </a:cubicBezTo>
                  <a:cubicBezTo>
                    <a:pt x="1073961" y="61260"/>
                    <a:pt x="1087395" y="93692"/>
                    <a:pt x="1087395" y="127510"/>
                  </a:cubicBezTo>
                  <a:lnTo>
                    <a:pt x="1087395" y="758955"/>
                  </a:lnTo>
                  <a:cubicBezTo>
                    <a:pt x="1087395" y="829377"/>
                    <a:pt x="1030306" y="886465"/>
                    <a:pt x="959885" y="886465"/>
                  </a:cubicBezTo>
                  <a:lnTo>
                    <a:pt x="127510" y="886465"/>
                  </a:lnTo>
                  <a:cubicBezTo>
                    <a:pt x="57088" y="886465"/>
                    <a:pt x="0" y="829377"/>
                    <a:pt x="0" y="758955"/>
                  </a:cubicBezTo>
                  <a:lnTo>
                    <a:pt x="0" y="127510"/>
                  </a:lnTo>
                  <a:cubicBezTo>
                    <a:pt x="0" y="57088"/>
                    <a:pt x="57088" y="0"/>
                    <a:pt x="1275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087395" cy="915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78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3510717" y="933450"/>
            <a:ext cx="11819144" cy="8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Features &amp; AI Technologies in Compai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33128" y="2589497"/>
            <a:ext cx="4418504" cy="67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0"/>
              </a:lnSpc>
              <a:spcBef>
                <a:spcPct val="0"/>
              </a:spcBef>
            </a:pPr>
            <a:r>
              <a:rPr lang="en-US" b="true" sz="4200" spc="294">
                <a:solidFill>
                  <a:srgbClr val="FFFFFF"/>
                </a:solidFill>
                <a:latin typeface="Mina Bold"/>
                <a:ea typeface="Mina Bold"/>
                <a:cs typeface="Mina Bold"/>
                <a:sym typeface="Mina Bold"/>
              </a:rPr>
              <a:t>Key Features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796579" y="6118737"/>
            <a:ext cx="6091602" cy="1537925"/>
            <a:chOff x="0" y="0"/>
            <a:chExt cx="8122136" cy="2050567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2819650" y="730009"/>
              <a:ext cx="4573646" cy="590550"/>
              <a:chOff x="0" y="0"/>
              <a:chExt cx="4573646" cy="59055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-54610" y="49530"/>
                <a:ext cx="4573544" cy="706120"/>
              </a:xfrm>
              <a:custGeom>
                <a:avLst/>
                <a:gdLst/>
                <a:ahLst/>
                <a:cxnLst/>
                <a:rect r="r" b="b" t="t" l="l"/>
                <a:pathLst>
                  <a:path h="706120" w="4573544">
                    <a:moveTo>
                      <a:pt x="113758" y="15240"/>
                    </a:moveTo>
                    <a:cubicBezTo>
                      <a:pt x="2929220" y="12700"/>
                      <a:pt x="3034208" y="0"/>
                      <a:pt x="3263408" y="1270"/>
                    </a:cubicBezTo>
                    <a:cubicBezTo>
                      <a:pt x="3565064" y="2540"/>
                      <a:pt x="4128452" y="11430"/>
                      <a:pt x="4305897" y="33020"/>
                    </a:cubicBezTo>
                    <a:cubicBezTo>
                      <a:pt x="4368003" y="40640"/>
                      <a:pt x="4393141" y="41910"/>
                      <a:pt x="4430109" y="59690"/>
                    </a:cubicBezTo>
                    <a:cubicBezTo>
                      <a:pt x="4465598" y="76200"/>
                      <a:pt x="4501087" y="102870"/>
                      <a:pt x="4524746" y="132080"/>
                    </a:cubicBezTo>
                    <a:cubicBezTo>
                      <a:pt x="4546927" y="161290"/>
                      <a:pt x="4563193" y="205740"/>
                      <a:pt x="4569107" y="234950"/>
                    </a:cubicBezTo>
                    <a:cubicBezTo>
                      <a:pt x="4573544" y="255270"/>
                      <a:pt x="4572065" y="271780"/>
                      <a:pt x="4569107" y="289560"/>
                    </a:cubicBezTo>
                    <a:cubicBezTo>
                      <a:pt x="4566150" y="307340"/>
                      <a:pt x="4563193" y="323850"/>
                      <a:pt x="4552842" y="342900"/>
                    </a:cubicBezTo>
                    <a:cubicBezTo>
                      <a:pt x="4539533" y="369570"/>
                      <a:pt x="4511438" y="408940"/>
                      <a:pt x="4480385" y="433070"/>
                    </a:cubicBezTo>
                    <a:cubicBezTo>
                      <a:pt x="4449332" y="455930"/>
                      <a:pt x="4400535" y="474980"/>
                      <a:pt x="4368003" y="483870"/>
                    </a:cubicBezTo>
                    <a:cubicBezTo>
                      <a:pt x="4344344" y="488950"/>
                      <a:pt x="4319206" y="501650"/>
                      <a:pt x="4302940" y="490220"/>
                    </a:cubicBezTo>
                    <a:cubicBezTo>
                      <a:pt x="4258579" y="454660"/>
                      <a:pt x="4258579" y="67310"/>
                      <a:pt x="4304419" y="33020"/>
                    </a:cubicBezTo>
                    <a:cubicBezTo>
                      <a:pt x="4320684" y="20320"/>
                      <a:pt x="4345823" y="33020"/>
                      <a:pt x="4369482" y="39370"/>
                    </a:cubicBezTo>
                    <a:cubicBezTo>
                      <a:pt x="4402014" y="48260"/>
                      <a:pt x="4450811" y="67310"/>
                      <a:pt x="4481864" y="90170"/>
                    </a:cubicBezTo>
                    <a:cubicBezTo>
                      <a:pt x="4512917" y="114300"/>
                      <a:pt x="4539533" y="147320"/>
                      <a:pt x="4554320" y="180340"/>
                    </a:cubicBezTo>
                    <a:cubicBezTo>
                      <a:pt x="4569107" y="214630"/>
                      <a:pt x="4570586" y="260350"/>
                      <a:pt x="4569107" y="289560"/>
                    </a:cubicBezTo>
                    <a:cubicBezTo>
                      <a:pt x="4567629" y="311150"/>
                      <a:pt x="4563193" y="323850"/>
                      <a:pt x="4552842" y="342900"/>
                    </a:cubicBezTo>
                    <a:cubicBezTo>
                      <a:pt x="4539533" y="369570"/>
                      <a:pt x="4505523" y="411480"/>
                      <a:pt x="4480385" y="433070"/>
                    </a:cubicBezTo>
                    <a:cubicBezTo>
                      <a:pt x="4462641" y="448310"/>
                      <a:pt x="4449332" y="455930"/>
                      <a:pt x="4427152" y="463550"/>
                    </a:cubicBezTo>
                    <a:cubicBezTo>
                      <a:pt x="4396099" y="476250"/>
                      <a:pt x="4365046" y="483870"/>
                      <a:pt x="4302940" y="490220"/>
                    </a:cubicBezTo>
                    <a:cubicBezTo>
                      <a:pt x="4126973" y="505460"/>
                      <a:pt x="3566543" y="459740"/>
                      <a:pt x="3266365" y="458470"/>
                    </a:cubicBezTo>
                    <a:cubicBezTo>
                      <a:pt x="3037165" y="457200"/>
                      <a:pt x="2930698" y="468630"/>
                      <a:pt x="2657137" y="472440"/>
                    </a:cubicBezTo>
                    <a:cubicBezTo>
                      <a:pt x="2101143" y="480060"/>
                      <a:pt x="381405" y="706120"/>
                      <a:pt x="113758" y="477520"/>
                    </a:cubicBezTo>
                    <a:cubicBezTo>
                      <a:pt x="0" y="372110"/>
                      <a:pt x="113758" y="15240"/>
                      <a:pt x="113758" y="15240"/>
                    </a:cubicBezTo>
                  </a:path>
                </a:pathLst>
              </a:custGeom>
              <a:solidFill>
                <a:srgbClr val="FFFFFF">
                  <a:alpha val="24706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194844" y="1355690"/>
              <a:ext cx="2895253" cy="590550"/>
              <a:chOff x="0" y="0"/>
              <a:chExt cx="2895253" cy="59055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-54610" y="49530"/>
                <a:ext cx="2915228" cy="706120"/>
              </a:xfrm>
              <a:custGeom>
                <a:avLst/>
                <a:gdLst/>
                <a:ahLst/>
                <a:cxnLst/>
                <a:rect r="r" b="b" t="t" l="l"/>
                <a:pathLst>
                  <a:path h="706120" w="2915228">
                    <a:moveTo>
                      <a:pt x="92053" y="15240"/>
                    </a:moveTo>
                    <a:cubicBezTo>
                      <a:pt x="1874323" y="12700"/>
                      <a:pt x="1940783" y="0"/>
                      <a:pt x="2085874" y="1270"/>
                    </a:cubicBezTo>
                    <a:cubicBezTo>
                      <a:pt x="2276831" y="2540"/>
                      <a:pt x="2633472" y="11430"/>
                      <a:pt x="2745800" y="33020"/>
                    </a:cubicBezTo>
                    <a:cubicBezTo>
                      <a:pt x="2785115" y="40640"/>
                      <a:pt x="2801028" y="41910"/>
                      <a:pt x="2824430" y="59690"/>
                    </a:cubicBezTo>
                    <a:cubicBezTo>
                      <a:pt x="2846895" y="76200"/>
                      <a:pt x="2869361" y="102870"/>
                      <a:pt x="2884338" y="132080"/>
                    </a:cubicBezTo>
                    <a:cubicBezTo>
                      <a:pt x="2898379" y="161290"/>
                      <a:pt x="2908676" y="205740"/>
                      <a:pt x="2912420" y="234950"/>
                    </a:cubicBezTo>
                    <a:cubicBezTo>
                      <a:pt x="2915228" y="255270"/>
                      <a:pt x="2914292" y="271780"/>
                      <a:pt x="2912420" y="289560"/>
                    </a:cubicBezTo>
                    <a:cubicBezTo>
                      <a:pt x="2910548" y="307340"/>
                      <a:pt x="2908676" y="323850"/>
                      <a:pt x="2902123" y="342900"/>
                    </a:cubicBezTo>
                    <a:cubicBezTo>
                      <a:pt x="2893699" y="369570"/>
                      <a:pt x="2875913" y="408940"/>
                      <a:pt x="2856256" y="433070"/>
                    </a:cubicBezTo>
                    <a:cubicBezTo>
                      <a:pt x="2836599" y="455930"/>
                      <a:pt x="2805708" y="474980"/>
                      <a:pt x="2785115" y="483870"/>
                    </a:cubicBezTo>
                    <a:cubicBezTo>
                      <a:pt x="2770138" y="488950"/>
                      <a:pt x="2754225" y="501650"/>
                      <a:pt x="2743928" y="490220"/>
                    </a:cubicBezTo>
                    <a:cubicBezTo>
                      <a:pt x="2715846" y="454660"/>
                      <a:pt x="2715846" y="67310"/>
                      <a:pt x="2744864" y="33020"/>
                    </a:cubicBezTo>
                    <a:cubicBezTo>
                      <a:pt x="2755161" y="20320"/>
                      <a:pt x="2771074" y="33020"/>
                      <a:pt x="2786051" y="39370"/>
                    </a:cubicBezTo>
                    <a:cubicBezTo>
                      <a:pt x="2806644" y="48260"/>
                      <a:pt x="2837535" y="67310"/>
                      <a:pt x="2857192" y="90170"/>
                    </a:cubicBezTo>
                    <a:cubicBezTo>
                      <a:pt x="2876849" y="114300"/>
                      <a:pt x="2893699" y="147320"/>
                      <a:pt x="2903059" y="180340"/>
                    </a:cubicBezTo>
                    <a:cubicBezTo>
                      <a:pt x="2912420" y="214630"/>
                      <a:pt x="2913356" y="260350"/>
                      <a:pt x="2912420" y="289560"/>
                    </a:cubicBezTo>
                    <a:cubicBezTo>
                      <a:pt x="2911484" y="311150"/>
                      <a:pt x="2908676" y="323850"/>
                      <a:pt x="2902123" y="342900"/>
                    </a:cubicBezTo>
                    <a:cubicBezTo>
                      <a:pt x="2893699" y="369570"/>
                      <a:pt x="2872169" y="411480"/>
                      <a:pt x="2856256" y="433070"/>
                    </a:cubicBezTo>
                    <a:cubicBezTo>
                      <a:pt x="2845023" y="448310"/>
                      <a:pt x="2836599" y="455930"/>
                      <a:pt x="2822558" y="463550"/>
                    </a:cubicBezTo>
                    <a:cubicBezTo>
                      <a:pt x="2802900" y="476250"/>
                      <a:pt x="2783243" y="483870"/>
                      <a:pt x="2743928" y="490220"/>
                    </a:cubicBezTo>
                    <a:cubicBezTo>
                      <a:pt x="2632536" y="505460"/>
                      <a:pt x="2277767" y="459740"/>
                      <a:pt x="2087746" y="458470"/>
                    </a:cubicBezTo>
                    <a:cubicBezTo>
                      <a:pt x="1942655" y="457200"/>
                      <a:pt x="1875259" y="468630"/>
                      <a:pt x="1702086" y="472440"/>
                    </a:cubicBezTo>
                    <a:cubicBezTo>
                      <a:pt x="1350126" y="480060"/>
                      <a:pt x="261481" y="706120"/>
                      <a:pt x="92053" y="477520"/>
                    </a:cubicBezTo>
                    <a:cubicBezTo>
                      <a:pt x="0" y="372110"/>
                      <a:pt x="92053" y="15240"/>
                      <a:pt x="92053" y="15240"/>
                    </a:cubicBezTo>
                  </a:path>
                </a:pathLst>
              </a:custGeom>
              <a:solidFill>
                <a:srgbClr val="FFFFFF">
                  <a:alpha val="24706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0" y="802411"/>
              <a:ext cx="8122136" cy="1248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800" spc="257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Precise tone adpaptation</a:t>
              </a:r>
            </a:p>
            <a:p>
              <a:pPr algn="ctr" marL="0" indent="0" lvl="0">
                <a:lnSpc>
                  <a:spcPts val="3864"/>
                </a:lnSpc>
              </a:pPr>
              <a:r>
                <a:rPr lang="en-US" sz="2800" spc="257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Consistant personality &amp; tone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766340" y="-38100"/>
              <a:ext cx="6855584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252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Customization style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96579" y="4341114"/>
            <a:ext cx="6091602" cy="1604772"/>
            <a:chOff x="0" y="0"/>
            <a:chExt cx="8122136" cy="2139696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1810865" y="-38100"/>
              <a:ext cx="4271104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252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Memorization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891540"/>
              <a:ext cx="8122136" cy="1248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800" spc="257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Short-term &amp; Long-term</a:t>
              </a:r>
            </a:p>
            <a:p>
              <a:pPr algn="ctr" marL="0" indent="0" lvl="0">
                <a:lnSpc>
                  <a:spcPts val="3864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96579" y="8466287"/>
            <a:ext cx="6091602" cy="1538097"/>
            <a:chOff x="0" y="0"/>
            <a:chExt cx="8122136" cy="2050796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192759" y="-38100"/>
              <a:ext cx="7678435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252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Telegram Bot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802640"/>
              <a:ext cx="8122136" cy="1248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sz="2800" spc="257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Upload chat history &amp; </a:t>
              </a:r>
            </a:p>
            <a:p>
              <a:pPr algn="ctr" marL="0" indent="0" lvl="0">
                <a:lnSpc>
                  <a:spcPts val="3864"/>
                </a:lnSpc>
              </a:pPr>
              <a:r>
                <a:rPr lang="en-US" sz="2800" spc="257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Recognize both users' IDs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2426077" y="4893036"/>
            <a:ext cx="4585067" cy="500927"/>
            <a:chOff x="0" y="0"/>
            <a:chExt cx="6899991" cy="7538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-54610" y="63225"/>
              <a:ext cx="6872060" cy="855712"/>
            </a:xfrm>
            <a:custGeom>
              <a:avLst/>
              <a:gdLst/>
              <a:ahLst/>
              <a:cxnLst/>
              <a:rect r="r" b="b" t="t" l="l"/>
              <a:pathLst>
                <a:path h="855712" w="6872060">
                  <a:moveTo>
                    <a:pt x="143844" y="19454"/>
                  </a:moveTo>
                  <a:cubicBezTo>
                    <a:pt x="4391365" y="16212"/>
                    <a:pt x="4549755" y="0"/>
                    <a:pt x="4895535" y="1621"/>
                  </a:cubicBezTo>
                  <a:cubicBezTo>
                    <a:pt x="5350626" y="3242"/>
                    <a:pt x="6200577" y="14590"/>
                    <a:pt x="6468277" y="42150"/>
                  </a:cubicBezTo>
                  <a:cubicBezTo>
                    <a:pt x="6561973" y="51877"/>
                    <a:pt x="6599897" y="53498"/>
                    <a:pt x="6655668" y="76194"/>
                  </a:cubicBezTo>
                  <a:cubicBezTo>
                    <a:pt x="6709208" y="97269"/>
                    <a:pt x="6762749" y="131314"/>
                    <a:pt x="6798442" y="168600"/>
                  </a:cubicBezTo>
                  <a:cubicBezTo>
                    <a:pt x="6831904" y="205887"/>
                    <a:pt x="6856444" y="262627"/>
                    <a:pt x="6865367" y="299914"/>
                  </a:cubicBezTo>
                  <a:cubicBezTo>
                    <a:pt x="6872060" y="325852"/>
                    <a:pt x="6869829" y="346927"/>
                    <a:pt x="6865367" y="369623"/>
                  </a:cubicBezTo>
                  <a:cubicBezTo>
                    <a:pt x="6860905" y="392320"/>
                    <a:pt x="6856444" y="413395"/>
                    <a:pt x="6840828" y="437712"/>
                  </a:cubicBezTo>
                  <a:cubicBezTo>
                    <a:pt x="6820750" y="471756"/>
                    <a:pt x="6778365" y="522012"/>
                    <a:pt x="6731516" y="552814"/>
                  </a:cubicBezTo>
                  <a:cubicBezTo>
                    <a:pt x="6684670" y="581995"/>
                    <a:pt x="6611052" y="606312"/>
                    <a:pt x="6561973" y="617660"/>
                  </a:cubicBezTo>
                  <a:cubicBezTo>
                    <a:pt x="6526280" y="624145"/>
                    <a:pt x="6488355" y="640356"/>
                    <a:pt x="6463816" y="625766"/>
                  </a:cubicBezTo>
                  <a:cubicBezTo>
                    <a:pt x="6396890" y="580374"/>
                    <a:pt x="6396890" y="85921"/>
                    <a:pt x="6466047" y="42150"/>
                  </a:cubicBezTo>
                  <a:cubicBezTo>
                    <a:pt x="6490586" y="25939"/>
                    <a:pt x="6528511" y="42150"/>
                    <a:pt x="6564203" y="50256"/>
                  </a:cubicBezTo>
                  <a:cubicBezTo>
                    <a:pt x="6613283" y="61604"/>
                    <a:pt x="6686900" y="85921"/>
                    <a:pt x="6733747" y="115102"/>
                  </a:cubicBezTo>
                  <a:cubicBezTo>
                    <a:pt x="6780596" y="145904"/>
                    <a:pt x="6820750" y="188054"/>
                    <a:pt x="6843058" y="230204"/>
                  </a:cubicBezTo>
                  <a:cubicBezTo>
                    <a:pt x="6865367" y="273975"/>
                    <a:pt x="6867598" y="332337"/>
                    <a:pt x="6865367" y="369623"/>
                  </a:cubicBezTo>
                  <a:cubicBezTo>
                    <a:pt x="6863137" y="397183"/>
                    <a:pt x="6856444" y="413395"/>
                    <a:pt x="6840828" y="437712"/>
                  </a:cubicBezTo>
                  <a:cubicBezTo>
                    <a:pt x="6820750" y="471756"/>
                    <a:pt x="6769441" y="525254"/>
                    <a:pt x="6731516" y="552814"/>
                  </a:cubicBezTo>
                  <a:cubicBezTo>
                    <a:pt x="6704747" y="572268"/>
                    <a:pt x="6684670" y="581995"/>
                    <a:pt x="6651207" y="591722"/>
                  </a:cubicBezTo>
                  <a:cubicBezTo>
                    <a:pt x="6604359" y="607933"/>
                    <a:pt x="6557512" y="617660"/>
                    <a:pt x="6463816" y="625766"/>
                  </a:cubicBezTo>
                  <a:cubicBezTo>
                    <a:pt x="6198346" y="645220"/>
                    <a:pt x="5352857" y="586858"/>
                    <a:pt x="4899996" y="585237"/>
                  </a:cubicBezTo>
                  <a:cubicBezTo>
                    <a:pt x="4554216" y="583616"/>
                    <a:pt x="4393596" y="598206"/>
                    <a:pt x="3980890" y="603070"/>
                  </a:cubicBezTo>
                  <a:cubicBezTo>
                    <a:pt x="3142094" y="612797"/>
                    <a:pt x="547626" y="855712"/>
                    <a:pt x="143844" y="609554"/>
                  </a:cubicBezTo>
                  <a:cubicBezTo>
                    <a:pt x="0" y="474998"/>
                    <a:pt x="143844" y="19454"/>
                    <a:pt x="143844" y="19454"/>
                  </a:cubicBezTo>
                </a:path>
              </a:pathLst>
            </a:custGeom>
            <a:solidFill>
              <a:srgbClr val="FFFF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2766988" y="5849508"/>
            <a:ext cx="4003356" cy="500927"/>
            <a:chOff x="0" y="0"/>
            <a:chExt cx="6024585" cy="75383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-54610" y="63225"/>
              <a:ext cx="6007126" cy="855712"/>
            </a:xfrm>
            <a:custGeom>
              <a:avLst/>
              <a:gdLst/>
              <a:ahLst/>
              <a:cxnLst/>
              <a:rect r="r" b="b" t="t" l="l"/>
              <a:pathLst>
                <a:path h="855712" w="6007126">
                  <a:moveTo>
                    <a:pt x="132523" y="19454"/>
                  </a:moveTo>
                  <a:cubicBezTo>
                    <a:pt x="3841158" y="16212"/>
                    <a:pt x="3979453" y="0"/>
                    <a:pt x="4281364" y="1621"/>
                  </a:cubicBezTo>
                  <a:cubicBezTo>
                    <a:pt x="4678717" y="3242"/>
                    <a:pt x="5420834" y="14590"/>
                    <a:pt x="5654571" y="42150"/>
                  </a:cubicBezTo>
                  <a:cubicBezTo>
                    <a:pt x="5736380" y="51877"/>
                    <a:pt x="5769492" y="53498"/>
                    <a:pt x="5818188" y="76194"/>
                  </a:cubicBezTo>
                  <a:cubicBezTo>
                    <a:pt x="5864935" y="97269"/>
                    <a:pt x="5911683" y="131314"/>
                    <a:pt x="5942847" y="168600"/>
                  </a:cubicBezTo>
                  <a:cubicBezTo>
                    <a:pt x="5972065" y="205887"/>
                    <a:pt x="5993491" y="262627"/>
                    <a:pt x="6001282" y="299914"/>
                  </a:cubicBezTo>
                  <a:cubicBezTo>
                    <a:pt x="6007126" y="325852"/>
                    <a:pt x="6005178" y="346927"/>
                    <a:pt x="6001282" y="369623"/>
                  </a:cubicBezTo>
                  <a:cubicBezTo>
                    <a:pt x="5997386" y="392320"/>
                    <a:pt x="5993491" y="413395"/>
                    <a:pt x="5979856" y="437712"/>
                  </a:cubicBezTo>
                  <a:cubicBezTo>
                    <a:pt x="5962325" y="471756"/>
                    <a:pt x="5925317" y="522012"/>
                    <a:pt x="5884413" y="552814"/>
                  </a:cubicBezTo>
                  <a:cubicBezTo>
                    <a:pt x="5843509" y="581995"/>
                    <a:pt x="5779231" y="606312"/>
                    <a:pt x="5736380" y="617660"/>
                  </a:cubicBezTo>
                  <a:cubicBezTo>
                    <a:pt x="5705215" y="624145"/>
                    <a:pt x="5672102" y="640356"/>
                    <a:pt x="5650675" y="625766"/>
                  </a:cubicBezTo>
                  <a:cubicBezTo>
                    <a:pt x="5592241" y="580374"/>
                    <a:pt x="5592241" y="85921"/>
                    <a:pt x="5652623" y="42150"/>
                  </a:cubicBezTo>
                  <a:cubicBezTo>
                    <a:pt x="5674050" y="25939"/>
                    <a:pt x="5707163" y="42150"/>
                    <a:pt x="5738327" y="50256"/>
                  </a:cubicBezTo>
                  <a:cubicBezTo>
                    <a:pt x="5781179" y="61604"/>
                    <a:pt x="5845457" y="85921"/>
                    <a:pt x="5886361" y="115102"/>
                  </a:cubicBezTo>
                  <a:cubicBezTo>
                    <a:pt x="5927265" y="145904"/>
                    <a:pt x="5962325" y="188054"/>
                    <a:pt x="5981804" y="230204"/>
                  </a:cubicBezTo>
                  <a:cubicBezTo>
                    <a:pt x="6001282" y="273975"/>
                    <a:pt x="6003230" y="332337"/>
                    <a:pt x="6001282" y="369623"/>
                  </a:cubicBezTo>
                  <a:cubicBezTo>
                    <a:pt x="5999334" y="397183"/>
                    <a:pt x="5993491" y="413395"/>
                    <a:pt x="5979856" y="437712"/>
                  </a:cubicBezTo>
                  <a:cubicBezTo>
                    <a:pt x="5962325" y="471756"/>
                    <a:pt x="5917526" y="525254"/>
                    <a:pt x="5884413" y="552814"/>
                  </a:cubicBezTo>
                  <a:cubicBezTo>
                    <a:pt x="5861040" y="572268"/>
                    <a:pt x="5843509" y="581995"/>
                    <a:pt x="5814292" y="591722"/>
                  </a:cubicBezTo>
                  <a:cubicBezTo>
                    <a:pt x="5773388" y="607933"/>
                    <a:pt x="5732484" y="617660"/>
                    <a:pt x="5650675" y="625766"/>
                  </a:cubicBezTo>
                  <a:cubicBezTo>
                    <a:pt x="5418886" y="645220"/>
                    <a:pt x="4680665" y="586858"/>
                    <a:pt x="4285259" y="585237"/>
                  </a:cubicBezTo>
                  <a:cubicBezTo>
                    <a:pt x="3983348" y="583616"/>
                    <a:pt x="3843105" y="598206"/>
                    <a:pt x="3482760" y="603070"/>
                  </a:cubicBezTo>
                  <a:cubicBezTo>
                    <a:pt x="2750383" y="612797"/>
                    <a:pt x="485077" y="855712"/>
                    <a:pt x="132523" y="609554"/>
                  </a:cubicBezTo>
                  <a:cubicBezTo>
                    <a:pt x="0" y="474998"/>
                    <a:pt x="132523" y="19454"/>
                    <a:pt x="132523" y="19454"/>
                  </a:cubicBezTo>
                </a:path>
              </a:pathLst>
            </a:custGeom>
            <a:solidFill>
              <a:srgbClr val="FFFF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24846" t="-16526" r="-6245" b="0"/>
            </a:stretch>
          </a:blipFill>
        </p:spPr>
      </p:sp>
      <p:sp>
        <p:nvSpPr>
          <p:cNvPr name="Freeform 3" id="3">
            <a:hlinkClick r:id="rId5" tooltip="https://t.me/GittyUp_bot"/>
          </p:cNvPr>
          <p:cNvSpPr/>
          <p:nvPr/>
        </p:nvSpPr>
        <p:spPr>
          <a:xfrm flipH="false" flipV="false" rot="0">
            <a:off x="6204970" y="2461635"/>
            <a:ext cx="5878061" cy="5363730"/>
          </a:xfrm>
          <a:custGeom>
            <a:avLst/>
            <a:gdLst/>
            <a:ahLst/>
            <a:cxnLst/>
            <a:rect r="r" b="b" t="t" l="l"/>
            <a:pathLst>
              <a:path h="5363730" w="5878061">
                <a:moveTo>
                  <a:pt x="0" y="0"/>
                </a:moveTo>
                <a:lnTo>
                  <a:pt x="5878060" y="0"/>
                </a:lnTo>
                <a:lnTo>
                  <a:pt x="5878060" y="5363730"/>
                </a:lnTo>
                <a:lnTo>
                  <a:pt x="0" y="5363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839670" y="3160830"/>
            <a:ext cx="25137180" cy="16758120"/>
          </a:xfrm>
          <a:custGeom>
            <a:avLst/>
            <a:gdLst/>
            <a:ahLst/>
            <a:cxnLst/>
            <a:rect r="r" b="b" t="t" l="l"/>
            <a:pathLst>
              <a:path h="16758120" w="2513718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374246" y="2680471"/>
            <a:ext cx="10235967" cy="4926059"/>
          </a:xfrm>
          <a:custGeom>
            <a:avLst/>
            <a:gdLst/>
            <a:ahLst/>
            <a:cxnLst/>
            <a:rect r="r" b="b" t="t" l="l"/>
            <a:pathLst>
              <a:path h="4926059" w="10235967">
                <a:moveTo>
                  <a:pt x="0" y="0"/>
                </a:moveTo>
                <a:lnTo>
                  <a:pt x="10235967" y="0"/>
                </a:lnTo>
                <a:lnTo>
                  <a:pt x="10235967" y="4926058"/>
                </a:lnTo>
                <a:lnTo>
                  <a:pt x="0" y="492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09667" y="3087168"/>
            <a:ext cx="8071326" cy="875930"/>
            <a:chOff x="0" y="0"/>
            <a:chExt cx="10761768" cy="116790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761768" cy="1167906"/>
              <a:chOff x="0" y="0"/>
              <a:chExt cx="1236263" cy="13416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36263" cy="134164"/>
              </a:xfrm>
              <a:custGeom>
                <a:avLst/>
                <a:gdLst/>
                <a:ahLst/>
                <a:cxnLst/>
                <a:rect r="r" b="b" t="t" l="l"/>
                <a:pathLst>
                  <a:path h="134164" w="1236263">
                    <a:moveTo>
                      <a:pt x="67082" y="0"/>
                    </a:moveTo>
                    <a:lnTo>
                      <a:pt x="1169181" y="0"/>
                    </a:lnTo>
                    <a:cubicBezTo>
                      <a:pt x="1206229" y="0"/>
                      <a:pt x="1236263" y="30034"/>
                      <a:pt x="1236263" y="67082"/>
                    </a:cubicBezTo>
                    <a:lnTo>
                      <a:pt x="1236263" y="67082"/>
                    </a:lnTo>
                    <a:cubicBezTo>
                      <a:pt x="1236263" y="84873"/>
                      <a:pt x="1229195" y="101936"/>
                      <a:pt x="1216615" y="114516"/>
                    </a:cubicBezTo>
                    <a:cubicBezTo>
                      <a:pt x="1204034" y="127096"/>
                      <a:pt x="1186972" y="134164"/>
                      <a:pt x="1169181" y="134164"/>
                    </a:cubicBezTo>
                    <a:lnTo>
                      <a:pt x="67082" y="134164"/>
                    </a:lnTo>
                    <a:cubicBezTo>
                      <a:pt x="30034" y="134164"/>
                      <a:pt x="0" y="104130"/>
                      <a:pt x="0" y="67082"/>
                    </a:cubicBezTo>
                    <a:lnTo>
                      <a:pt x="0" y="67082"/>
                    </a:lnTo>
                    <a:cubicBezTo>
                      <a:pt x="0" y="30034"/>
                      <a:pt x="30034" y="0"/>
                      <a:pt x="670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236263" cy="162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09930" y="124213"/>
              <a:ext cx="9541908" cy="881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59"/>
                </a:lnSpc>
                <a:spcBef>
                  <a:spcPct val="0"/>
                </a:spcBef>
              </a:pPr>
              <a:r>
                <a:rPr lang="en-US" sz="4199" spc="293">
                  <a:solidFill>
                    <a:srgbClr val="FFFFFF"/>
                  </a:solidFill>
                  <a:latin typeface="Mina"/>
                  <a:ea typeface="Mina"/>
                  <a:cs typeface="Mina"/>
                  <a:sym typeface="Mina"/>
                </a:rPr>
                <a:t>Accuracy &amp; Results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752364" y="6996767"/>
            <a:ext cx="2855132" cy="2665980"/>
          </a:xfrm>
          <a:custGeom>
            <a:avLst/>
            <a:gdLst/>
            <a:ahLst/>
            <a:cxnLst/>
            <a:rect r="r" b="b" t="t" l="l"/>
            <a:pathLst>
              <a:path h="2665980" w="2855132">
                <a:moveTo>
                  <a:pt x="0" y="0"/>
                </a:moveTo>
                <a:lnTo>
                  <a:pt x="2855133" y="0"/>
                </a:lnTo>
                <a:lnTo>
                  <a:pt x="2855133" y="2665979"/>
                </a:lnTo>
                <a:lnTo>
                  <a:pt x="0" y="2665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5945" y="1380598"/>
            <a:ext cx="8203393" cy="8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Evaluation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0288" y="4582222"/>
            <a:ext cx="13127961" cy="83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7181"/>
              </a:lnSpc>
              <a:buFont typeface="Arial"/>
              <a:buChar char="•"/>
            </a:pPr>
            <a:r>
              <a:rPr lang="en-US" sz="4200" spc="386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Adapts speaking style pretty accurately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0288" y="6034213"/>
            <a:ext cx="10789207" cy="83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7181"/>
              </a:lnSpc>
              <a:buFont typeface="Arial"/>
              <a:buChar char="•"/>
            </a:pPr>
            <a:r>
              <a:rPr lang="en-US" sz="4200" spc="386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Easily customizable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839670" y="3160830"/>
            <a:ext cx="25137180" cy="16758120"/>
          </a:xfrm>
          <a:custGeom>
            <a:avLst/>
            <a:gdLst/>
            <a:ahLst/>
            <a:cxnLst/>
            <a:rect r="r" b="b" t="t" l="l"/>
            <a:pathLst>
              <a:path h="16758120" w="25137180">
                <a:moveTo>
                  <a:pt x="25137180" y="16758120"/>
                </a:moveTo>
                <a:lnTo>
                  <a:pt x="0" y="16758120"/>
                </a:lnTo>
                <a:lnTo>
                  <a:pt x="0" y="0"/>
                </a:lnTo>
                <a:lnTo>
                  <a:pt x="25137180" y="0"/>
                </a:lnTo>
                <a:lnTo>
                  <a:pt x="25137180" y="1675812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374246" y="2680471"/>
            <a:ext cx="10235967" cy="4926059"/>
          </a:xfrm>
          <a:custGeom>
            <a:avLst/>
            <a:gdLst/>
            <a:ahLst/>
            <a:cxnLst/>
            <a:rect r="r" b="b" t="t" l="l"/>
            <a:pathLst>
              <a:path h="4926059" w="10235967">
                <a:moveTo>
                  <a:pt x="0" y="0"/>
                </a:moveTo>
                <a:lnTo>
                  <a:pt x="10235967" y="0"/>
                </a:lnTo>
                <a:lnTo>
                  <a:pt x="10235967" y="4926058"/>
                </a:lnTo>
                <a:lnTo>
                  <a:pt x="0" y="492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7509" y="1398683"/>
            <a:ext cx="8203393" cy="88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6"/>
              </a:lnSpc>
            </a:pPr>
            <a:r>
              <a:rPr lang="en-US" sz="5208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125850" y="3252822"/>
            <a:ext cx="6026531" cy="1318941"/>
            <a:chOff x="0" y="0"/>
            <a:chExt cx="923067" cy="202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3067" cy="202019"/>
            </a:xfrm>
            <a:custGeom>
              <a:avLst/>
              <a:gdLst/>
              <a:ahLst/>
              <a:cxnLst/>
              <a:rect r="r" b="b" t="t" l="l"/>
              <a:pathLst>
                <a:path h="202019" w="923067">
                  <a:moveTo>
                    <a:pt x="101009" y="0"/>
                  </a:moveTo>
                  <a:lnTo>
                    <a:pt x="822058" y="0"/>
                  </a:lnTo>
                  <a:cubicBezTo>
                    <a:pt x="877844" y="0"/>
                    <a:pt x="923067" y="45223"/>
                    <a:pt x="923067" y="101009"/>
                  </a:cubicBezTo>
                  <a:lnTo>
                    <a:pt x="923067" y="101009"/>
                  </a:lnTo>
                  <a:cubicBezTo>
                    <a:pt x="923067" y="156795"/>
                    <a:pt x="877844" y="202019"/>
                    <a:pt x="822058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23067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98566" y="3252822"/>
            <a:ext cx="6026531" cy="1318941"/>
            <a:chOff x="0" y="0"/>
            <a:chExt cx="923067" cy="202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3067" cy="202019"/>
            </a:xfrm>
            <a:custGeom>
              <a:avLst/>
              <a:gdLst/>
              <a:ahLst/>
              <a:cxnLst/>
              <a:rect r="r" b="b" t="t" l="l"/>
              <a:pathLst>
                <a:path h="202019" w="923067">
                  <a:moveTo>
                    <a:pt x="101009" y="0"/>
                  </a:moveTo>
                  <a:lnTo>
                    <a:pt x="822058" y="0"/>
                  </a:lnTo>
                  <a:cubicBezTo>
                    <a:pt x="877844" y="0"/>
                    <a:pt x="923067" y="45223"/>
                    <a:pt x="923067" y="101009"/>
                  </a:cubicBezTo>
                  <a:lnTo>
                    <a:pt x="923067" y="101009"/>
                  </a:lnTo>
                  <a:cubicBezTo>
                    <a:pt x="923067" y="156795"/>
                    <a:pt x="877844" y="202019"/>
                    <a:pt x="822058" y="202019"/>
                  </a:cubicBezTo>
                  <a:lnTo>
                    <a:pt x="101009" y="202019"/>
                  </a:lnTo>
                  <a:cubicBezTo>
                    <a:pt x="45223" y="202019"/>
                    <a:pt x="0" y="156795"/>
                    <a:pt x="0" y="101009"/>
                  </a:cubicBezTo>
                  <a:lnTo>
                    <a:pt x="0" y="101009"/>
                  </a:lnTo>
                  <a:cubicBezTo>
                    <a:pt x="0" y="45223"/>
                    <a:pt x="45223" y="0"/>
                    <a:pt x="101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7A7E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23067" cy="230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7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67407" y="3616385"/>
            <a:ext cx="5343416" cy="55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483" spc="24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Summary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0123" y="3619797"/>
            <a:ext cx="5343416" cy="55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  <a:r>
              <a:rPr lang="en-US" sz="3483" spc="243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Future 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98566" y="5000625"/>
            <a:ext cx="7260734" cy="253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130"/>
              </a:lnSpc>
              <a:buFont typeface="Arial"/>
              <a:buChar char="•"/>
            </a:pPr>
            <a:r>
              <a:rPr lang="en-US" sz="3000" spc="276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More human-like response</a:t>
            </a:r>
          </a:p>
          <a:p>
            <a:pPr algn="l" marL="647700" indent="-323850" lvl="1">
              <a:lnSpc>
                <a:spcPts val="5130"/>
              </a:lnSpc>
              <a:buFont typeface="Arial"/>
              <a:buChar char="•"/>
            </a:pPr>
            <a:r>
              <a:rPr lang="en-US" sz="3000" spc="276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To generate voice messages to interact with users.</a:t>
            </a:r>
          </a:p>
          <a:p>
            <a:pPr algn="l" marL="647700" indent="-323850" lvl="1">
              <a:lnSpc>
                <a:spcPts val="5130"/>
              </a:lnSpc>
              <a:buFont typeface="Arial"/>
              <a:buChar char="•"/>
            </a:pPr>
            <a:r>
              <a:rPr lang="en-US" sz="3000" spc="276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Multi-user software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1402" y="5057263"/>
            <a:ext cx="6315995" cy="389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470" indent="-329235" lvl="1">
              <a:lnSpc>
                <a:spcPts val="5215"/>
              </a:lnSpc>
              <a:buFont typeface="Arial"/>
              <a:buChar char="•"/>
            </a:pPr>
            <a:r>
              <a:rPr lang="en-US" sz="3049" spc="2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Users are satisfied chatting with Compai</a:t>
            </a:r>
          </a:p>
          <a:p>
            <a:pPr algn="l" marL="658470" indent="-329235" lvl="1">
              <a:lnSpc>
                <a:spcPts val="5215"/>
              </a:lnSpc>
              <a:buFont typeface="Arial"/>
              <a:buChar char="•"/>
            </a:pPr>
            <a:r>
              <a:rPr lang="en-US" sz="3049" spc="2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They don’t think Compai is a bot— it’s human!</a:t>
            </a:r>
          </a:p>
          <a:p>
            <a:pPr algn="l" marL="658470" indent="-329235" lvl="1">
              <a:lnSpc>
                <a:spcPts val="5215"/>
              </a:lnSpc>
              <a:buFont typeface="Arial"/>
              <a:buChar char="•"/>
            </a:pPr>
            <a:r>
              <a:rPr lang="en-US" sz="3049" spc="280">
                <a:solidFill>
                  <a:srgbClr val="FFFFFF"/>
                </a:solidFill>
                <a:latin typeface="Mina"/>
                <a:ea typeface="Mina"/>
                <a:cs typeface="Mina"/>
                <a:sym typeface="Mina"/>
              </a:rPr>
              <a:t>Chatting with Compai feels private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4091" t="-25960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73110" y="3171718"/>
            <a:ext cx="11896797" cy="421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9"/>
              </a:lnSpc>
            </a:pPr>
            <a:r>
              <a:rPr lang="en-US" sz="24999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Q&amp;A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08334" y="3581293"/>
            <a:ext cx="15271333" cy="3746454"/>
            <a:chOff x="0" y="0"/>
            <a:chExt cx="20361777" cy="499527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158577" cy="4792072"/>
              <a:chOff x="0" y="0"/>
              <a:chExt cx="3978224" cy="94569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978225" cy="945699"/>
              </a:xfrm>
              <a:custGeom>
                <a:avLst/>
                <a:gdLst/>
                <a:ahLst/>
                <a:cxnLst/>
                <a:rect r="r" b="b" t="t" l="l"/>
                <a:pathLst>
                  <a:path h="945699" w="3978225">
                    <a:moveTo>
                      <a:pt x="51207" y="0"/>
                    </a:moveTo>
                    <a:lnTo>
                      <a:pt x="3927018" y="0"/>
                    </a:lnTo>
                    <a:cubicBezTo>
                      <a:pt x="3955298" y="0"/>
                      <a:pt x="3978225" y="22926"/>
                      <a:pt x="3978225" y="51207"/>
                    </a:cubicBezTo>
                    <a:lnTo>
                      <a:pt x="3978225" y="894492"/>
                    </a:lnTo>
                    <a:cubicBezTo>
                      <a:pt x="3978225" y="922773"/>
                      <a:pt x="3955298" y="945699"/>
                      <a:pt x="3927018" y="945699"/>
                    </a:cubicBezTo>
                    <a:lnTo>
                      <a:pt x="51207" y="945699"/>
                    </a:lnTo>
                    <a:cubicBezTo>
                      <a:pt x="22926" y="945699"/>
                      <a:pt x="0" y="922773"/>
                      <a:pt x="0" y="894492"/>
                    </a:cubicBezTo>
                    <a:lnTo>
                      <a:pt x="0" y="51207"/>
                    </a:lnTo>
                    <a:cubicBezTo>
                      <a:pt x="0" y="22926"/>
                      <a:pt x="22926" y="0"/>
                      <a:pt x="51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3978224" cy="974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03200" y="203200"/>
              <a:ext cx="20158577" cy="4792072"/>
              <a:chOff x="0" y="0"/>
              <a:chExt cx="3978224" cy="94569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978225" cy="945699"/>
              </a:xfrm>
              <a:custGeom>
                <a:avLst/>
                <a:gdLst/>
                <a:ahLst/>
                <a:cxnLst/>
                <a:rect r="r" b="b" t="t" l="l"/>
                <a:pathLst>
                  <a:path h="945699" w="3978225">
                    <a:moveTo>
                      <a:pt x="51207" y="0"/>
                    </a:moveTo>
                    <a:lnTo>
                      <a:pt x="3927018" y="0"/>
                    </a:lnTo>
                    <a:cubicBezTo>
                      <a:pt x="3955298" y="0"/>
                      <a:pt x="3978225" y="22926"/>
                      <a:pt x="3978225" y="51207"/>
                    </a:cubicBezTo>
                    <a:lnTo>
                      <a:pt x="3978225" y="894492"/>
                    </a:lnTo>
                    <a:cubicBezTo>
                      <a:pt x="3978225" y="922773"/>
                      <a:pt x="3955298" y="945699"/>
                      <a:pt x="3927018" y="945699"/>
                    </a:cubicBezTo>
                    <a:lnTo>
                      <a:pt x="51207" y="945699"/>
                    </a:lnTo>
                    <a:cubicBezTo>
                      <a:pt x="22926" y="945699"/>
                      <a:pt x="0" y="922773"/>
                      <a:pt x="0" y="894492"/>
                    </a:cubicBezTo>
                    <a:lnTo>
                      <a:pt x="0" y="51207"/>
                    </a:lnTo>
                    <a:cubicBezTo>
                      <a:pt x="0" y="22926"/>
                      <a:pt x="22926" y="0"/>
                      <a:pt x="51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3978224" cy="974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5601" y="3820028"/>
            <a:ext cx="11896797" cy="303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60"/>
              </a:lnSpc>
            </a:pPr>
            <a:r>
              <a:rPr lang="en-US" sz="18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You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08334" y="3609883"/>
            <a:ext cx="15271333" cy="3746454"/>
            <a:chOff x="0" y="0"/>
            <a:chExt cx="20361777" cy="499527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0158577" cy="4792072"/>
              <a:chOff x="0" y="0"/>
              <a:chExt cx="3978224" cy="94569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978225" cy="945699"/>
              </a:xfrm>
              <a:custGeom>
                <a:avLst/>
                <a:gdLst/>
                <a:ahLst/>
                <a:cxnLst/>
                <a:rect r="r" b="b" t="t" l="l"/>
                <a:pathLst>
                  <a:path h="945699" w="3978225">
                    <a:moveTo>
                      <a:pt x="51207" y="0"/>
                    </a:moveTo>
                    <a:lnTo>
                      <a:pt x="3927018" y="0"/>
                    </a:lnTo>
                    <a:cubicBezTo>
                      <a:pt x="3955298" y="0"/>
                      <a:pt x="3978225" y="22926"/>
                      <a:pt x="3978225" y="51207"/>
                    </a:cubicBezTo>
                    <a:lnTo>
                      <a:pt x="3978225" y="894492"/>
                    </a:lnTo>
                    <a:cubicBezTo>
                      <a:pt x="3978225" y="922773"/>
                      <a:pt x="3955298" y="945699"/>
                      <a:pt x="3927018" y="945699"/>
                    </a:cubicBezTo>
                    <a:lnTo>
                      <a:pt x="51207" y="945699"/>
                    </a:lnTo>
                    <a:cubicBezTo>
                      <a:pt x="22926" y="945699"/>
                      <a:pt x="0" y="922773"/>
                      <a:pt x="0" y="894492"/>
                    </a:cubicBezTo>
                    <a:lnTo>
                      <a:pt x="0" y="51207"/>
                    </a:lnTo>
                    <a:cubicBezTo>
                      <a:pt x="0" y="22926"/>
                      <a:pt x="22926" y="0"/>
                      <a:pt x="51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3978224" cy="974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03200" y="203200"/>
              <a:ext cx="20158577" cy="4792072"/>
              <a:chOff x="0" y="0"/>
              <a:chExt cx="3978224" cy="94569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978225" cy="945699"/>
              </a:xfrm>
              <a:custGeom>
                <a:avLst/>
                <a:gdLst/>
                <a:ahLst/>
                <a:cxnLst/>
                <a:rect r="r" b="b" t="t" l="l"/>
                <a:pathLst>
                  <a:path h="945699" w="3978225">
                    <a:moveTo>
                      <a:pt x="51207" y="0"/>
                    </a:moveTo>
                    <a:lnTo>
                      <a:pt x="3927018" y="0"/>
                    </a:lnTo>
                    <a:cubicBezTo>
                      <a:pt x="3955298" y="0"/>
                      <a:pt x="3978225" y="22926"/>
                      <a:pt x="3978225" y="51207"/>
                    </a:cubicBezTo>
                    <a:lnTo>
                      <a:pt x="3978225" y="894492"/>
                    </a:lnTo>
                    <a:cubicBezTo>
                      <a:pt x="3978225" y="922773"/>
                      <a:pt x="3955298" y="945699"/>
                      <a:pt x="3927018" y="945699"/>
                    </a:cubicBezTo>
                    <a:lnTo>
                      <a:pt x="51207" y="945699"/>
                    </a:lnTo>
                    <a:cubicBezTo>
                      <a:pt x="22926" y="945699"/>
                      <a:pt x="0" y="922773"/>
                      <a:pt x="0" y="894492"/>
                    </a:cubicBezTo>
                    <a:lnTo>
                      <a:pt x="0" y="51207"/>
                    </a:lnTo>
                    <a:cubicBezTo>
                      <a:pt x="0" y="22926"/>
                      <a:pt x="22926" y="0"/>
                      <a:pt x="512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37A7E7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3978224" cy="9742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78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DAGfoSN9y6A</dc:identifier>
  <dcterms:modified xsi:type="dcterms:W3CDTF">2011-08-01T06:04:30Z</dcterms:modified>
  <cp:revision>1</cp:revision>
  <dc:title>GittyUp</dc:title>
</cp:coreProperties>
</file>